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258" r:id="rId7"/>
    <p:sldId id="270" r:id="rId8"/>
    <p:sldId id="271" r:id="rId9"/>
    <p:sldId id="272" r:id="rId10"/>
    <p:sldId id="273" r:id="rId11"/>
    <p:sldId id="259" r:id="rId12"/>
    <p:sldId id="260" r:id="rId13"/>
    <p:sldId id="261" r:id="rId14"/>
    <p:sldId id="262" r:id="rId15"/>
    <p:sldId id="267" r:id="rId16"/>
    <p:sldId id="268" r:id="rId17"/>
    <p:sldId id="269" r:id="rId18"/>
    <p:sldId id="263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7A71AF-1127-46AE-98C5-05033295418E}" v="8" dt="2024-08-28T15:37:52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394" autoAdjust="0"/>
  </p:normalViewPr>
  <p:slideViewPr>
    <p:cSldViewPr snapToGrid="0">
      <p:cViewPr varScale="1">
        <p:scale>
          <a:sx n="63" d="100"/>
          <a:sy n="63" d="100"/>
        </p:scale>
        <p:origin x="804" y="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215A8-FE91-4D97-B399-9AF6DC38D8F3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CB6F1-12B2-4427-A247-ACFCBF040C5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38983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050" dirty="0"/>
              <a:t>Es una colección de uno o mas tipos de elementos denominados miembros, y cada uno puede ser o no de diferente tipo de dato.</a:t>
            </a:r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19320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050" dirty="0"/>
              <a:t>Una declaración especifica simplemente en nombre y el formato de la estructura, NO reserva memoria</a:t>
            </a:r>
          </a:p>
          <a:p>
            <a:r>
              <a:rPr lang="es-MX" sz="1050" dirty="0"/>
              <a:t>Y una definición Crea un </a:t>
            </a:r>
            <a:r>
              <a:rPr lang="es-MX" sz="1050" dirty="0" err="1"/>
              <a:t>Area</a:t>
            </a:r>
            <a:r>
              <a:rPr lang="es-MX" sz="1050" dirty="0"/>
              <a:t> en memoria en el cual se almacenan los datos.</a:t>
            </a:r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28015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63192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68142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6436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949679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72168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01142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4769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2702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39528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91978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2977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27159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050" dirty="0"/>
              <a:t>Una declaración especifica simplemente en nombre y el formato de la estructura, NO reserva memoria</a:t>
            </a:r>
          </a:p>
          <a:p>
            <a:r>
              <a:rPr lang="es-MX" sz="1050" dirty="0"/>
              <a:t>Y una definición Crea un </a:t>
            </a:r>
            <a:r>
              <a:rPr lang="es-MX" sz="1050" dirty="0" err="1"/>
              <a:t>Area</a:t>
            </a:r>
            <a:r>
              <a:rPr lang="es-MX" sz="1050" dirty="0"/>
              <a:t> en memoria en el cual se almacenan los datos.</a:t>
            </a:r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70708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050" dirty="0"/>
              <a:t>Una declaración especifica simplemente en nombre y el formato de la estructura, NO reserva memoria</a:t>
            </a:r>
          </a:p>
          <a:p>
            <a:r>
              <a:rPr lang="es-MX" sz="1050" dirty="0"/>
              <a:t>Y una definición Crea un </a:t>
            </a:r>
            <a:r>
              <a:rPr lang="es-MX" sz="1050" dirty="0" err="1"/>
              <a:t>Area</a:t>
            </a:r>
            <a:r>
              <a:rPr lang="es-MX" sz="1050" dirty="0"/>
              <a:t> en memoria en el cual se almacenan los datos.</a:t>
            </a:r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87915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050" dirty="0"/>
              <a:t>Una declaración especifica simplemente en nombre y el formato de la estructura, NO reserva memoria</a:t>
            </a:r>
          </a:p>
          <a:p>
            <a:r>
              <a:rPr lang="es-MX" sz="1050" dirty="0"/>
              <a:t>Y una definición Crea un </a:t>
            </a:r>
            <a:r>
              <a:rPr lang="es-MX" sz="1050" dirty="0" err="1"/>
              <a:t>Area</a:t>
            </a:r>
            <a:r>
              <a:rPr lang="es-MX" sz="1050" dirty="0"/>
              <a:t> en memoria en el cual se almacenan los datos.</a:t>
            </a:r>
            <a:endParaRPr lang="es-AR" sz="105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8CB6F1-12B2-4427-A247-ACFCBF040C52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04085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E4A59-C93C-1D83-E39A-D241975FF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D20701-3836-2BB3-A453-9430A812F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45E036-9F6E-B570-0024-A2311267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AB3121-AE92-4625-67E5-85AFCE736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59030A-C6E6-2921-B05D-513898DA2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8329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6FA202-9612-D13E-C8CF-A69837C7E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D09E3A-1682-7F80-2ADE-524B3C074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9928FC-03B3-E900-5FD0-D5FC4C414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F72EA3-B2B6-EF59-CA35-4FB23AD1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2EB230-365D-14DF-65B8-9B95F57F4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47737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E53CD63-4C2F-28F3-89C3-1F0F8357F2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C7E8C1-45A5-D511-8CD7-90D2CBD44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6A255D-B042-D1D9-38CC-6AD589C86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046359-01AF-FCFB-8CAD-B436E982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1F97E1-E243-6DD5-894E-F9DEE5B2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4048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2EC68-9A37-4C5B-BEE9-90ED23343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A06CE4-9604-C223-48A3-C0846B9D3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30C69B-A715-B91E-9538-BCFCB241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6B21E8-4E89-4E84-E667-7220119D2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3186B5-9259-DFDB-8468-12CA716B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95825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7CFDC5-2DE5-DE9F-FBFC-118C4CCD4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9D46EB-85A3-7EA7-3CA4-419765B7B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79A159-1D24-3CF6-73EB-0EDF96218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6BD304-5604-9E37-4D60-BE42A761F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ED64B1-8852-B02D-ED17-3D299CEF0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4682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67653-09C6-B3CA-18E3-B0E3F253F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26C5E4-212A-5734-09DC-E05D7154A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46E95B7-A084-F2DC-A24D-72E0032B5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3C1AE9E-CF2C-8D3C-751C-E1DF31681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7F7A58-2068-B5E5-7A7A-BF949E697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D6715B-9C62-7102-B904-9CEF85E61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8916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C69902-0938-7E81-B12D-604659CE1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AA495A-019B-E1BF-136C-3FAB71BFD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209031-794C-964B-F7B6-E8137E843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12E5F00-9868-A7AA-D458-91735D53B2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0FE3069-2C7C-E147-7AC2-93BF24998D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E7992CC-2F3D-E5CB-1785-642DF188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2EE8CB-7743-BEDB-B06F-46FC2632E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58EDD87-85EB-CB8A-3AAC-B0969ED3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1381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4B6B5-0F18-4E76-C1EB-94932E846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5A79E8B-3805-01D5-0E53-1F97CECF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B53D13F-B3FA-91F1-2C6E-B1B1806EF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5A33C8C-BCE3-D12B-7C76-126C16CB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407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AE11915-D212-3468-E6FC-C82CF48D3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18184F1-CD73-8B30-8A9A-FB822083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36ED4E3-D71B-7649-04BD-09538E55C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625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B85297-D904-6EA1-1DD1-0B6054865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ACDB99-94FD-AB47-79B9-4CB0D46DC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1862101-8BBD-B4D1-1AA3-3CA76C95B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819551-4910-9036-997F-A087CE080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52D6433-B23F-0CF2-4F63-0500E2F85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1958E4-A9F0-6EBB-67ED-950F464DA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38619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F5BD24-3A33-35C2-5417-62281BCB1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8D6A963-5769-F5B8-09B1-72677102FE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7A8C15-A1C8-EAD7-AE40-8D1E62458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9429D5-0BB1-612F-1ABE-707C4A17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313CDF-AD3E-3618-2E66-E3AF53BD3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2B8816-8E00-C235-16FE-9E447A82F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786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7A3AAC7-B4E4-28CC-3DC4-29CB1030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EAC371-52ED-58F6-113E-966F79EE0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4F806E-D31F-68D8-41AF-3DE1C4F0E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3D178-5302-43BF-BCE8-9D65FDEC4E28}" type="datetimeFigureOut">
              <a:rPr lang="es-AR" smtClean="0"/>
              <a:t>5/9/2024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E8D422-AB3B-CFF9-BBBF-CD3EFD7F37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800FF1-A43C-342C-940C-AFBD426D6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67FEF-6AA0-4A50-B136-9A33D64959E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8858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7.xml"/><Relationship Id="rId5" Type="http://schemas.openxmlformats.org/officeDocument/2006/relationships/slide" Target="slide15.xml"/><Relationship Id="rId4" Type="http://schemas.openxmlformats.org/officeDocument/2006/relationships/slide" Target="slide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0562" y="727208"/>
            <a:ext cx="5784110" cy="1164976"/>
          </a:xfrm>
        </p:spPr>
        <p:txBody>
          <a:bodyPr>
            <a:normAutofit/>
          </a:bodyPr>
          <a:lstStyle/>
          <a:p>
            <a:r>
              <a:rPr lang="es-MX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59A965-3C6B-8966-A26A-9552CD080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4365" y="3148272"/>
            <a:ext cx="5334931" cy="2189214"/>
          </a:xfrm>
        </p:spPr>
        <p:txBody>
          <a:bodyPr>
            <a:normAutofit/>
          </a:bodyPr>
          <a:lstStyle/>
          <a:p>
            <a:r>
              <a:rPr lang="es-MX" dirty="0"/>
              <a:t>Concepto</a:t>
            </a:r>
          </a:p>
          <a:p>
            <a:r>
              <a:rPr lang="es-MX" dirty="0"/>
              <a:t>Características</a:t>
            </a:r>
          </a:p>
          <a:p>
            <a:r>
              <a:rPr lang="es-MX" dirty="0"/>
              <a:t>Utilización</a:t>
            </a:r>
          </a:p>
          <a:p>
            <a:r>
              <a:rPr lang="es-MX" dirty="0"/>
              <a:t>Gestión</a:t>
            </a:r>
          </a:p>
          <a:p>
            <a:endParaRPr lang="es-AR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000541" y="1659855"/>
            <a:ext cx="2583024" cy="25830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</p:spTree>
    <p:extLst>
      <p:ext uri="{BB962C8B-B14F-4D97-AF65-F5344CB8AC3E}">
        <p14:creationId xmlns:p14="http://schemas.microsoft.com/office/powerpoint/2010/main" val="3756206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99E52B8D-B199-36D3-4B0F-9BD4205CBB14}"/>
              </a:ext>
            </a:extLst>
          </p:cNvPr>
          <p:cNvSpPr txBox="1">
            <a:spLocks/>
          </p:cNvSpPr>
          <p:nvPr/>
        </p:nvSpPr>
        <p:spPr>
          <a:xfrm>
            <a:off x="1802128" y="245945"/>
            <a:ext cx="1971312" cy="34506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/>
              <a:t>¡¡Ejemplo !!</a:t>
            </a:r>
          </a:p>
          <a:p>
            <a:endParaRPr lang="es-AR" dirty="0"/>
          </a:p>
        </p:txBody>
      </p:sp>
      <p:sp>
        <p:nvSpPr>
          <p:cNvPr id="19" name="Subtítulo 2">
            <a:extLst>
              <a:ext uri="{FF2B5EF4-FFF2-40B4-BE49-F238E27FC236}">
                <a16:creationId xmlns:a16="http://schemas.microsoft.com/office/drawing/2014/main" id="{6CC2DA6B-1A0F-4E0A-8131-B11AD1D6039D}"/>
              </a:ext>
            </a:extLst>
          </p:cNvPr>
          <p:cNvSpPr txBox="1">
            <a:spLocks/>
          </p:cNvSpPr>
          <p:nvPr/>
        </p:nvSpPr>
        <p:spPr>
          <a:xfrm>
            <a:off x="357976" y="2004004"/>
            <a:ext cx="1886016" cy="591009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/>
              <a:t>declaro</a:t>
            </a:r>
          </a:p>
          <a:p>
            <a:endParaRPr lang="es-AR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58BE07F-A373-118B-BB7E-575A15B87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0959" y="851504"/>
            <a:ext cx="8096901" cy="5083166"/>
          </a:xfrm>
          <a:prstGeom prst="rect">
            <a:avLst/>
          </a:prstGeom>
        </p:spPr>
      </p:pic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C4F3AFED-1018-38B4-FD4C-9AE9FE05B10B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243992" y="2001442"/>
            <a:ext cx="1339138" cy="2980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82581BDB-9489-14E3-8CD7-B5633E10C5E7}"/>
              </a:ext>
            </a:extLst>
          </p:cNvPr>
          <p:cNvSpPr txBox="1">
            <a:spLocks/>
          </p:cNvSpPr>
          <p:nvPr/>
        </p:nvSpPr>
        <p:spPr>
          <a:xfrm>
            <a:off x="146900" y="3049988"/>
            <a:ext cx="1886016" cy="591009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dirty="0"/>
              <a:t>Inicializo con datos</a:t>
            </a:r>
          </a:p>
          <a:p>
            <a:endParaRPr lang="es-AR" dirty="0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9CDBA72-125B-3DCD-0967-2B94144A12CB}"/>
              </a:ext>
            </a:extLst>
          </p:cNvPr>
          <p:cNvCxnSpPr>
            <a:cxnSpLocks/>
          </p:cNvCxnSpPr>
          <p:nvPr/>
        </p:nvCxnSpPr>
        <p:spPr>
          <a:xfrm flipV="1">
            <a:off x="1912345" y="2653850"/>
            <a:ext cx="1370160" cy="691642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ubtítulo 2">
            <a:extLst>
              <a:ext uri="{FF2B5EF4-FFF2-40B4-BE49-F238E27FC236}">
                <a16:creationId xmlns:a16="http://schemas.microsoft.com/office/drawing/2014/main" id="{A6CCA784-19BB-45E5-0E64-96B1C1C00B38}"/>
              </a:ext>
            </a:extLst>
          </p:cNvPr>
          <p:cNvSpPr txBox="1">
            <a:spLocks/>
          </p:cNvSpPr>
          <p:nvPr/>
        </p:nvSpPr>
        <p:spPr>
          <a:xfrm>
            <a:off x="31032" y="4293146"/>
            <a:ext cx="1886016" cy="591009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000" dirty="0"/>
              <a:t>Muestro Datos</a:t>
            </a:r>
          </a:p>
          <a:p>
            <a:endParaRPr lang="es-AR" dirty="0"/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3854D7A5-E4F8-1F81-E3EA-AC0CE7A05C6D}"/>
              </a:ext>
            </a:extLst>
          </p:cNvPr>
          <p:cNvCxnSpPr>
            <a:cxnSpLocks/>
          </p:cNvCxnSpPr>
          <p:nvPr/>
        </p:nvCxnSpPr>
        <p:spPr>
          <a:xfrm flipV="1">
            <a:off x="1796477" y="4196996"/>
            <a:ext cx="1117084" cy="391654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ítulo 1">
            <a:extLst>
              <a:ext uri="{FF2B5EF4-FFF2-40B4-BE49-F238E27FC236}">
                <a16:creationId xmlns:a16="http://schemas.microsoft.com/office/drawing/2014/main" id="{5CCC32E2-DF59-FF0A-4A89-4FD0DDA10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7628" y="58850"/>
            <a:ext cx="2199973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016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99E52B8D-B199-36D3-4B0F-9BD4205CBB14}"/>
              </a:ext>
            </a:extLst>
          </p:cNvPr>
          <p:cNvSpPr txBox="1">
            <a:spLocks/>
          </p:cNvSpPr>
          <p:nvPr/>
        </p:nvSpPr>
        <p:spPr>
          <a:xfrm>
            <a:off x="1802128" y="245945"/>
            <a:ext cx="1971312" cy="34506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/>
              <a:t>¡¡Ejemplo !!</a:t>
            </a:r>
          </a:p>
          <a:p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D181D1E-A4E5-D6F6-E491-00834D249EB2}"/>
              </a:ext>
            </a:extLst>
          </p:cNvPr>
          <p:cNvSpPr txBox="1"/>
          <p:nvPr/>
        </p:nvSpPr>
        <p:spPr>
          <a:xfrm>
            <a:off x="3697761" y="1663602"/>
            <a:ext cx="5412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Distintas Maneras de definición de una Estructura</a:t>
            </a:r>
            <a:endParaRPr lang="es-AR" dirty="0"/>
          </a:p>
        </p:txBody>
      </p:sp>
      <p:sp>
        <p:nvSpPr>
          <p:cNvPr id="9" name="CuadroTexto 8">
            <a:hlinkClick r:id="rId4" action="ppaction://hlinksldjump"/>
            <a:extLst>
              <a:ext uri="{FF2B5EF4-FFF2-40B4-BE49-F238E27FC236}">
                <a16:creationId xmlns:a16="http://schemas.microsoft.com/office/drawing/2014/main" id="{752577CA-B360-B8EF-A5C5-FD04073F0AAD}"/>
              </a:ext>
            </a:extLst>
          </p:cNvPr>
          <p:cNvSpPr txBox="1"/>
          <p:nvPr/>
        </p:nvSpPr>
        <p:spPr>
          <a:xfrm rot="10800000" flipV="1">
            <a:off x="4586549" y="2573784"/>
            <a:ext cx="2561149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Registro</a:t>
            </a:r>
          </a:p>
          <a:p>
            <a:r>
              <a:rPr lang="es-MX" dirty="0"/>
              <a:t>{</a:t>
            </a:r>
          </a:p>
          <a:p>
            <a:r>
              <a:rPr lang="es-MX" dirty="0"/>
              <a:t>      </a:t>
            </a:r>
            <a:r>
              <a:rPr lang="es-MX" dirty="0" err="1"/>
              <a:t>int</a:t>
            </a:r>
            <a:r>
              <a:rPr lang="es-MX" dirty="0"/>
              <a:t> </a:t>
            </a:r>
            <a:r>
              <a:rPr lang="es-MX" dirty="0" err="1"/>
              <a:t>cod</a:t>
            </a:r>
            <a:r>
              <a:rPr lang="es-MX" dirty="0"/>
              <a:t>;</a:t>
            </a:r>
          </a:p>
          <a:p>
            <a:r>
              <a:rPr lang="es-MX" dirty="0"/>
              <a:t>      </a:t>
            </a:r>
            <a:r>
              <a:rPr lang="es-MX" dirty="0" err="1"/>
              <a:t>char</a:t>
            </a:r>
            <a:r>
              <a:rPr lang="es-MX" dirty="0"/>
              <a:t> Apellido[50];</a:t>
            </a:r>
          </a:p>
          <a:p>
            <a:r>
              <a:rPr lang="es-MX" dirty="0"/>
              <a:t>} cliente;</a:t>
            </a:r>
            <a:endParaRPr lang="es-AR" dirty="0"/>
          </a:p>
        </p:txBody>
      </p:sp>
      <p:sp>
        <p:nvSpPr>
          <p:cNvPr id="17" name="CuadroTexto 16">
            <a:hlinkClick r:id="rId5" action="ppaction://hlinksldjump"/>
            <a:extLst>
              <a:ext uri="{FF2B5EF4-FFF2-40B4-BE49-F238E27FC236}">
                <a16:creationId xmlns:a16="http://schemas.microsoft.com/office/drawing/2014/main" id="{83E2ADE1-9E07-07D7-26EE-278E5B130CE4}"/>
              </a:ext>
            </a:extLst>
          </p:cNvPr>
          <p:cNvSpPr txBox="1"/>
          <p:nvPr/>
        </p:nvSpPr>
        <p:spPr>
          <a:xfrm rot="10800000" flipV="1">
            <a:off x="552564" y="2391519"/>
            <a:ext cx="3458577" cy="17543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struct</a:t>
            </a:r>
            <a:r>
              <a:rPr lang="es-MX" dirty="0"/>
              <a:t> Persona</a:t>
            </a:r>
          </a:p>
          <a:p>
            <a:r>
              <a:rPr lang="es-MX" dirty="0"/>
              <a:t>{</a:t>
            </a:r>
          </a:p>
          <a:p>
            <a:r>
              <a:rPr lang="es-MX" dirty="0"/>
              <a:t>      </a:t>
            </a:r>
            <a:r>
              <a:rPr lang="es-MX" dirty="0" err="1"/>
              <a:t>int</a:t>
            </a:r>
            <a:r>
              <a:rPr lang="es-MX" dirty="0"/>
              <a:t> </a:t>
            </a:r>
            <a:r>
              <a:rPr lang="es-MX" dirty="0" err="1"/>
              <a:t>cod</a:t>
            </a:r>
            <a:r>
              <a:rPr lang="es-MX" dirty="0"/>
              <a:t>;</a:t>
            </a:r>
          </a:p>
          <a:p>
            <a:r>
              <a:rPr lang="es-MX" dirty="0"/>
              <a:t>      </a:t>
            </a:r>
            <a:r>
              <a:rPr lang="es-MX" dirty="0" err="1"/>
              <a:t>char</a:t>
            </a:r>
            <a:r>
              <a:rPr lang="es-MX" dirty="0"/>
              <a:t> Apellido[50];</a:t>
            </a:r>
          </a:p>
          <a:p>
            <a:r>
              <a:rPr lang="es-MX" dirty="0"/>
              <a:t>};</a:t>
            </a:r>
          </a:p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Persona Cliente;</a:t>
            </a:r>
            <a:endParaRPr lang="es-AR" dirty="0"/>
          </a:p>
        </p:txBody>
      </p:sp>
      <p:sp>
        <p:nvSpPr>
          <p:cNvPr id="21" name="CuadroTexto 20">
            <a:hlinkClick r:id="rId6" action="ppaction://hlinksldjump"/>
            <a:extLst>
              <a:ext uri="{FF2B5EF4-FFF2-40B4-BE49-F238E27FC236}">
                <a16:creationId xmlns:a16="http://schemas.microsoft.com/office/drawing/2014/main" id="{2764AD53-FCFA-5083-E6BD-598BB7551F58}"/>
              </a:ext>
            </a:extLst>
          </p:cNvPr>
          <p:cNvSpPr txBox="1"/>
          <p:nvPr/>
        </p:nvSpPr>
        <p:spPr>
          <a:xfrm rot="10800000" flipV="1">
            <a:off x="8299106" y="2573784"/>
            <a:ext cx="3458577" cy="147732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cliente</a:t>
            </a:r>
          </a:p>
          <a:p>
            <a:r>
              <a:rPr lang="es-MX" dirty="0"/>
              <a:t>{</a:t>
            </a:r>
          </a:p>
          <a:p>
            <a:r>
              <a:rPr lang="es-MX" dirty="0"/>
              <a:t>      </a:t>
            </a:r>
            <a:r>
              <a:rPr lang="es-MX" dirty="0" err="1"/>
              <a:t>int</a:t>
            </a:r>
            <a:r>
              <a:rPr lang="es-MX" dirty="0"/>
              <a:t> </a:t>
            </a:r>
            <a:r>
              <a:rPr lang="es-MX" dirty="0" err="1"/>
              <a:t>cod</a:t>
            </a:r>
            <a:r>
              <a:rPr lang="es-MX" dirty="0"/>
              <a:t>;</a:t>
            </a:r>
          </a:p>
          <a:p>
            <a:r>
              <a:rPr lang="es-MX" dirty="0"/>
              <a:t>      </a:t>
            </a:r>
            <a:r>
              <a:rPr lang="es-MX" dirty="0" err="1"/>
              <a:t>char</a:t>
            </a:r>
            <a:r>
              <a:rPr lang="es-MX" dirty="0"/>
              <a:t> Apellido[50];</a:t>
            </a:r>
          </a:p>
          <a:p>
            <a:r>
              <a:rPr lang="es-MX" dirty="0"/>
              <a:t>}cliente;</a:t>
            </a:r>
            <a:endParaRPr lang="es-AR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793E0ED1-8199-EF88-8C73-D37690C17DA4}"/>
              </a:ext>
            </a:extLst>
          </p:cNvPr>
          <p:cNvSpPr txBox="1"/>
          <p:nvPr/>
        </p:nvSpPr>
        <p:spPr>
          <a:xfrm>
            <a:off x="3161110" y="4864583"/>
            <a:ext cx="541202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/>
              <a:t>Typedef</a:t>
            </a:r>
            <a:r>
              <a:rPr lang="es-MX" dirty="0"/>
              <a:t>, nos permite definir un sinónimo de un tipo de datos definido por el usuario</a:t>
            </a:r>
            <a:endParaRPr lang="es-AR" dirty="0"/>
          </a:p>
        </p:txBody>
      </p:sp>
      <p:sp>
        <p:nvSpPr>
          <p:cNvPr id="28" name="Título 1">
            <a:extLst>
              <a:ext uri="{FF2B5EF4-FFF2-40B4-BE49-F238E27FC236}">
                <a16:creationId xmlns:a16="http://schemas.microsoft.com/office/drawing/2014/main" id="{B9229CF2-14D0-013E-72C6-2F7C25416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7628" y="58850"/>
            <a:ext cx="2199973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760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2360" y="58850"/>
            <a:ext cx="3855242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F9C345C-CF81-6557-E3A3-1716DF16E411}"/>
              </a:ext>
            </a:extLst>
          </p:cNvPr>
          <p:cNvSpPr txBox="1"/>
          <p:nvPr/>
        </p:nvSpPr>
        <p:spPr>
          <a:xfrm>
            <a:off x="2395094" y="1554436"/>
            <a:ext cx="614855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MX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codigo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producto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MX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precio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s-MX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registro</a:t>
            </a:r>
            <a: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73008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2360" y="58850"/>
            <a:ext cx="3855242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F84208D-5457-EE4C-BBB6-ABAD6A5C5D65}"/>
              </a:ext>
            </a:extLst>
          </p:cNvPr>
          <p:cNvSpPr txBox="1"/>
          <p:nvPr/>
        </p:nvSpPr>
        <p:spPr>
          <a:xfrm>
            <a:off x="2963916" y="2884015"/>
            <a:ext cx="7418333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registro</a:t>
            </a:r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pt-B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pt-B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// registro de 10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datos</a:t>
            </a:r>
            <a:r>
              <a:rPr lang="pt-B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como </a:t>
            </a:r>
            <a:r>
              <a:rPr lang="pt-B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maximo</a:t>
            </a:r>
            <a:endParaRPr lang="pt-B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0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2360" y="58850"/>
            <a:ext cx="3855242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pic>
        <p:nvPicPr>
          <p:cNvPr id="11" name="Imagen 10" descr="Médico sosteniendo una señal">
            <a:extLst>
              <a:ext uri="{FF2B5EF4-FFF2-40B4-BE49-F238E27FC236}">
                <a16:creationId xmlns:a16="http://schemas.microsoft.com/office/drawing/2014/main" id="{151C351A-D55D-DFC2-8A30-F85F89A36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628" y="58850"/>
            <a:ext cx="4823491" cy="68580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B03FDE48-AD19-B326-2C43-175A2663CA38}"/>
              </a:ext>
            </a:extLst>
          </p:cNvPr>
          <p:cNvSpPr/>
          <p:nvPr/>
        </p:nvSpPr>
        <p:spPr>
          <a:xfrm>
            <a:off x="3885266" y="1774947"/>
            <a:ext cx="328166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¡¡Listo !!</a:t>
            </a:r>
            <a:br>
              <a:rPr lang="es-E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</a:br>
            <a:r>
              <a:rPr lang="es-E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 practicar</a:t>
            </a:r>
          </a:p>
        </p:txBody>
      </p:sp>
    </p:spTree>
    <p:extLst>
      <p:ext uri="{BB962C8B-B14F-4D97-AF65-F5344CB8AC3E}">
        <p14:creationId xmlns:p14="http://schemas.microsoft.com/office/powerpoint/2010/main" val="4059628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7628" y="58850"/>
            <a:ext cx="2199973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17" name="CuadroTexto 16">
            <a:hlinkClick r:id="rId4" action="ppaction://hlinksldjump"/>
            <a:extLst>
              <a:ext uri="{FF2B5EF4-FFF2-40B4-BE49-F238E27FC236}">
                <a16:creationId xmlns:a16="http://schemas.microsoft.com/office/drawing/2014/main" id="{83E2ADE1-9E07-07D7-26EE-278E5B130CE4}"/>
              </a:ext>
            </a:extLst>
          </p:cNvPr>
          <p:cNvSpPr txBox="1"/>
          <p:nvPr/>
        </p:nvSpPr>
        <p:spPr>
          <a:xfrm rot="10800000" flipV="1">
            <a:off x="8410692" y="959536"/>
            <a:ext cx="3458577" cy="17543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struct</a:t>
            </a:r>
            <a:r>
              <a:rPr lang="es-MX" dirty="0"/>
              <a:t> Persona</a:t>
            </a:r>
          </a:p>
          <a:p>
            <a:r>
              <a:rPr lang="es-MX" dirty="0"/>
              <a:t>{</a:t>
            </a:r>
          </a:p>
          <a:p>
            <a:r>
              <a:rPr lang="es-MX" dirty="0">
                <a:solidFill>
                  <a:schemeClr val="tx1"/>
                </a:solidFill>
              </a:rPr>
              <a:t>     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nombre[50];</a:t>
            </a:r>
          </a:p>
          <a:p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edad;</a:t>
            </a:r>
          </a:p>
          <a:p>
            <a:r>
              <a:rPr lang="es-MX" dirty="0"/>
              <a:t>};</a:t>
            </a:r>
          </a:p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Persona Cliente;</a:t>
            </a:r>
            <a:endParaRPr lang="es-AR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D4D7F0E-B29A-3432-DCBC-4CB20515E819}"/>
              </a:ext>
            </a:extLst>
          </p:cNvPr>
          <p:cNvSpPr txBox="1"/>
          <p:nvPr/>
        </p:nvSpPr>
        <p:spPr>
          <a:xfrm>
            <a:off x="1548180" y="394691"/>
            <a:ext cx="6862512" cy="646330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Definición de la estructura fuera de 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main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Persona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Persona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Declaración de una variable de tipo "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Persona"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Inicialización de la variable person1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"Juan"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Mostrar la información de la persona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"Nombre: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"Edad: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745B058-3B1E-B993-E3DA-C77580BF76B2}"/>
              </a:ext>
            </a:extLst>
          </p:cNvPr>
          <p:cNvSpPr txBox="1"/>
          <p:nvPr/>
        </p:nvSpPr>
        <p:spPr>
          <a:xfrm>
            <a:off x="8735101" y="3174642"/>
            <a:ext cx="2897822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sz="2000" b="0" i="0" dirty="0">
                <a:effectLst/>
                <a:latin typeface="Söhne"/>
              </a:rPr>
              <a:t>estamos básicamente diciendo que "cliente" es solo un nombre más corto y fácil de recordar para nuestra estructura "Registro",</a:t>
            </a:r>
            <a:endParaRPr lang="es-AR" sz="2000" dirty="0"/>
          </a:p>
        </p:txBody>
      </p:sp>
    </p:spTree>
    <p:extLst>
      <p:ext uri="{BB962C8B-B14F-4D97-AF65-F5344CB8AC3E}">
        <p14:creationId xmlns:p14="http://schemas.microsoft.com/office/powerpoint/2010/main" val="2199256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2360" y="58850"/>
            <a:ext cx="3855242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97F03F3-BC90-B9DD-71BD-78121A1EB6FF}"/>
              </a:ext>
            </a:extLst>
          </p:cNvPr>
          <p:cNvSpPr txBox="1"/>
          <p:nvPr/>
        </p:nvSpPr>
        <p:spPr>
          <a:xfrm>
            <a:off x="2047886" y="66676"/>
            <a:ext cx="6148552" cy="674030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Definición de la estructura fuera de 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main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Registro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Declaración de una variable de tipo "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Persona"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Inicialización de la variable person1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"Juan"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Mostrar la información de la persona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"Nombre: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"Edad: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uadroTexto 7">
            <a:hlinkClick r:id="rId4" action="ppaction://hlinksldjump"/>
            <a:extLst>
              <a:ext uri="{FF2B5EF4-FFF2-40B4-BE49-F238E27FC236}">
                <a16:creationId xmlns:a16="http://schemas.microsoft.com/office/drawing/2014/main" id="{BD7582EC-F1EA-57B1-8954-8806FBE9C473}"/>
              </a:ext>
            </a:extLst>
          </p:cNvPr>
          <p:cNvSpPr txBox="1"/>
          <p:nvPr/>
        </p:nvSpPr>
        <p:spPr>
          <a:xfrm rot="10800000" flipV="1">
            <a:off x="8696142" y="1160848"/>
            <a:ext cx="3159526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Registro</a:t>
            </a:r>
          </a:p>
          <a:p>
            <a:r>
              <a:rPr lang="es-MX" dirty="0"/>
              <a:t>{</a:t>
            </a:r>
          </a:p>
          <a:p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nombre[50];</a:t>
            </a:r>
          </a:p>
          <a:p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edad;</a:t>
            </a:r>
          </a:p>
          <a:p>
            <a:r>
              <a:rPr lang="es-MX" dirty="0"/>
              <a:t>} cliente;</a:t>
            </a: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53CFA66-F87E-1A5C-95E2-2E481D84C09F}"/>
              </a:ext>
            </a:extLst>
          </p:cNvPr>
          <p:cNvSpPr txBox="1"/>
          <p:nvPr/>
        </p:nvSpPr>
        <p:spPr>
          <a:xfrm>
            <a:off x="9082331" y="3009852"/>
            <a:ext cx="2897822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sz="2000" b="0" i="0" dirty="0">
                <a:effectLst/>
                <a:latin typeface="Söhne"/>
              </a:rPr>
              <a:t>estamos básicamente diciendo que "cliente" es solo un nombre más corto y fácil de recordar para nuestra estructura "Registro",</a:t>
            </a:r>
            <a:endParaRPr lang="es-AR" sz="2000" dirty="0"/>
          </a:p>
        </p:txBody>
      </p:sp>
    </p:spTree>
    <p:extLst>
      <p:ext uri="{BB962C8B-B14F-4D97-AF65-F5344CB8AC3E}">
        <p14:creationId xmlns:p14="http://schemas.microsoft.com/office/powerpoint/2010/main" val="3776546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13213" y="58850"/>
            <a:ext cx="2285244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3" name="CuadroTexto 2">
            <a:hlinkClick r:id="rId4" action="ppaction://hlinksldjump"/>
            <a:extLst>
              <a:ext uri="{FF2B5EF4-FFF2-40B4-BE49-F238E27FC236}">
                <a16:creationId xmlns:a16="http://schemas.microsoft.com/office/drawing/2014/main" id="{746A4636-57EE-09BD-AE43-535BCD73E4F7}"/>
              </a:ext>
            </a:extLst>
          </p:cNvPr>
          <p:cNvSpPr txBox="1"/>
          <p:nvPr/>
        </p:nvSpPr>
        <p:spPr>
          <a:xfrm rot="10800000" flipV="1">
            <a:off x="8558653" y="1438917"/>
            <a:ext cx="3458577" cy="147732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 err="1"/>
              <a:t>Typedef</a:t>
            </a:r>
            <a:r>
              <a:rPr lang="es-MX" dirty="0"/>
              <a:t> </a:t>
            </a:r>
            <a:r>
              <a:rPr lang="es-MX" dirty="0" err="1"/>
              <a:t>struct</a:t>
            </a:r>
            <a:r>
              <a:rPr lang="es-MX" dirty="0"/>
              <a:t> cliente</a:t>
            </a:r>
          </a:p>
          <a:p>
            <a:r>
              <a:rPr lang="es-MX" dirty="0"/>
              <a:t>{</a:t>
            </a:r>
          </a:p>
          <a:p>
            <a:r>
              <a:rPr lang="es-MX" dirty="0"/>
              <a:t>      </a:t>
            </a:r>
            <a:r>
              <a:rPr lang="es-MX" dirty="0" err="1"/>
              <a:t>int</a:t>
            </a:r>
            <a:r>
              <a:rPr lang="es-MX" dirty="0"/>
              <a:t> </a:t>
            </a:r>
            <a:r>
              <a:rPr lang="es-MX" dirty="0" err="1"/>
              <a:t>cod</a:t>
            </a:r>
            <a:r>
              <a:rPr lang="es-MX" dirty="0"/>
              <a:t>;</a:t>
            </a:r>
          </a:p>
          <a:p>
            <a:r>
              <a:rPr lang="es-MX" dirty="0"/>
              <a:t>      </a:t>
            </a:r>
            <a:r>
              <a:rPr lang="es-MX" dirty="0" err="1"/>
              <a:t>char</a:t>
            </a:r>
            <a:r>
              <a:rPr lang="es-MX" dirty="0"/>
              <a:t> Apellido[50];</a:t>
            </a:r>
          </a:p>
          <a:p>
            <a:r>
              <a:rPr lang="es-MX" dirty="0"/>
              <a:t>}cliente;</a:t>
            </a:r>
            <a:endParaRPr lang="es-AR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67413CF-50BC-007A-5D3A-707892230BD1}"/>
              </a:ext>
            </a:extLst>
          </p:cNvPr>
          <p:cNvSpPr txBox="1"/>
          <p:nvPr/>
        </p:nvSpPr>
        <p:spPr>
          <a:xfrm>
            <a:off x="2115200" y="31936"/>
            <a:ext cx="6148552" cy="674030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Definición de la estructura fuera de 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main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Apellido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Declaración de una variable de tipo "cliente"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cliente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Inicialización de la variable Cliente1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123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Apellido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"Juan"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Mostrar la información del cliente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"Código: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"Apellido: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Cliente1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Apellido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2928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8A212D-CD3B-C36F-AD7A-D1A28EC92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7259" y="291387"/>
            <a:ext cx="2447480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 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1C1F9E5-CD75-F64A-3505-9B74B5BAB034}"/>
              </a:ext>
            </a:extLst>
          </p:cNvPr>
          <p:cNvSpPr txBox="1"/>
          <p:nvPr/>
        </p:nvSpPr>
        <p:spPr>
          <a:xfrm>
            <a:off x="1386950" y="85757"/>
            <a:ext cx="8164840" cy="646330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string.h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Definición de la estructura fuera de 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main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Persona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Declaración de una variable de tipo "</a:t>
            </a:r>
            <a:r>
              <a:rPr lang="es-A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Persona"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Persona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person1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Inicialización de la variable person1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strcpy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person1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"Juan"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person1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Mostrar la información de la persona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"Nombre: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person1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"Edad: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s-A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person1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edad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38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6C854AD-C90C-7742-FF2B-B7120CC01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8989" y="1478423"/>
            <a:ext cx="7953847" cy="2060527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6AB86737-DB16-2721-AFBC-CCEC1933E651}"/>
              </a:ext>
            </a:extLst>
          </p:cNvPr>
          <p:cNvSpPr txBox="1">
            <a:spLocks/>
          </p:cNvSpPr>
          <p:nvPr/>
        </p:nvSpPr>
        <p:spPr>
          <a:xfrm>
            <a:off x="9867628" y="58850"/>
            <a:ext cx="2199973" cy="5992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0C9111A-E94A-189B-C8DC-69072FBCC169}"/>
              </a:ext>
            </a:extLst>
          </p:cNvPr>
          <p:cNvSpPr txBox="1"/>
          <p:nvPr/>
        </p:nvSpPr>
        <p:spPr>
          <a:xfrm>
            <a:off x="3128385" y="3926713"/>
            <a:ext cx="615505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3200" dirty="0"/>
              <a:t>C</a:t>
            </a:r>
            <a:r>
              <a:rPr lang="es-MX" sz="3200" b="0" i="0" u="none" strike="noStrike" baseline="0" dirty="0"/>
              <a:t>olecciones de variables relacionadas bajo un nombre.</a:t>
            </a:r>
            <a:endParaRPr lang="es-AR" sz="3200" dirty="0"/>
          </a:p>
        </p:txBody>
      </p:sp>
      <p:pic>
        <p:nvPicPr>
          <p:cNvPr id="8" name="Imagen 7" descr="Empresaria joven señalando hacia arriba">
            <a:extLst>
              <a:ext uri="{FF2B5EF4-FFF2-40B4-BE49-F238E27FC236}">
                <a16:creationId xmlns:a16="http://schemas.microsoft.com/office/drawing/2014/main" id="{520D3D51-EAA3-E708-32E0-CDE16F30F5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205" y="2134748"/>
            <a:ext cx="2040861" cy="3941755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360572AF-EEA7-713C-031E-2311FFB00E93}"/>
              </a:ext>
            </a:extLst>
          </p:cNvPr>
          <p:cNvSpPr/>
          <p:nvPr/>
        </p:nvSpPr>
        <p:spPr>
          <a:xfrm>
            <a:off x="4349052" y="1010570"/>
            <a:ext cx="378584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Formato de la estructura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CFC624D-8323-7FBD-7DE7-4DD2DCA8B958}"/>
              </a:ext>
            </a:extLst>
          </p:cNvPr>
          <p:cNvSpPr/>
          <p:nvPr/>
        </p:nvSpPr>
        <p:spPr>
          <a:xfrm>
            <a:off x="5189540" y="3372717"/>
            <a:ext cx="179382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¿</a:t>
            </a:r>
            <a:r>
              <a:rPr lang="es-ES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 qué es ?</a:t>
            </a:r>
          </a:p>
        </p:txBody>
      </p:sp>
    </p:spTree>
    <p:extLst>
      <p:ext uri="{BB962C8B-B14F-4D97-AF65-F5344CB8AC3E}">
        <p14:creationId xmlns:p14="http://schemas.microsoft.com/office/powerpoint/2010/main" val="3497672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9FFA0D8-D95B-63B4-9CEF-012A3B29C892}"/>
              </a:ext>
            </a:extLst>
          </p:cNvPr>
          <p:cNvSpPr txBox="1"/>
          <p:nvPr/>
        </p:nvSpPr>
        <p:spPr>
          <a:xfrm>
            <a:off x="5303483" y="1782607"/>
            <a:ext cx="5243388" cy="2308324"/>
          </a:xfrm>
          <a:prstGeom prst="rect">
            <a:avLst/>
          </a:prstGeom>
          <a:solidFill>
            <a:schemeClr val="tx1"/>
          </a:solidFill>
          <a:effectLst>
            <a:glow rad="139700">
              <a:schemeClr val="accent4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>
            <a:spAutoFit/>
          </a:bodyPr>
          <a:lstStyle/>
          <a:p>
            <a:r>
              <a:rPr lang="es-MX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typedef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struct</a:t>
            </a:r>
            <a:endParaRPr lang="es-MX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codigo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producto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MX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  <a:r>
              <a:rPr lang="es-MX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endParaRPr lang="es-MX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s-MX" sz="2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precio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s-MX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registro</a:t>
            </a:r>
            <a:r>
              <a:rPr lang="es-MX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B7B7959-DAB4-7D70-8AE8-675A0D889326}"/>
              </a:ext>
            </a:extLst>
          </p:cNvPr>
          <p:cNvSpPr txBox="1">
            <a:spLocks/>
          </p:cNvSpPr>
          <p:nvPr/>
        </p:nvSpPr>
        <p:spPr>
          <a:xfrm>
            <a:off x="9867628" y="58850"/>
            <a:ext cx="2199973" cy="5992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541F159-68F8-CD7B-CE2A-75DB11D90EBC}"/>
              </a:ext>
            </a:extLst>
          </p:cNvPr>
          <p:cNvSpPr txBox="1"/>
          <p:nvPr/>
        </p:nvSpPr>
        <p:spPr>
          <a:xfrm>
            <a:off x="530529" y="2931500"/>
            <a:ext cx="41280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b="1" i="0" u="none" strike="noStrike" baseline="0" dirty="0">
                <a:latin typeface="CMR10"/>
              </a:rPr>
              <a:t>Las estructuras son </a:t>
            </a:r>
            <a:r>
              <a:rPr lang="es-MX" sz="2400" b="1" i="1" u="none" strike="noStrike" baseline="0" dirty="0">
                <a:latin typeface="CMTI10"/>
              </a:rPr>
              <a:t>tipos de datos derivados </a:t>
            </a:r>
            <a:r>
              <a:rPr lang="es-MX" sz="2400" b="1" i="0" u="none" strike="noStrike" baseline="0" dirty="0">
                <a:latin typeface="CMR10"/>
              </a:rPr>
              <a:t>- están construidas utilizando</a:t>
            </a:r>
          </a:p>
          <a:p>
            <a:pPr algn="ctr"/>
            <a:r>
              <a:rPr lang="es-AR" sz="2400" b="1" i="0" u="none" strike="noStrike" baseline="0" dirty="0">
                <a:latin typeface="CMR10"/>
              </a:rPr>
              <a:t>objetos de otros tipos.</a:t>
            </a:r>
            <a:endParaRPr lang="es-AR" sz="2400" b="1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83B4D2C-C3FC-DB7A-44AC-EA1D8691C5D9}"/>
              </a:ext>
            </a:extLst>
          </p:cNvPr>
          <p:cNvSpPr txBox="1"/>
          <p:nvPr/>
        </p:nvSpPr>
        <p:spPr>
          <a:xfrm>
            <a:off x="5469370" y="4862706"/>
            <a:ext cx="52433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sz="3200" b="1" i="1" u="none" strike="noStrike" baseline="0" dirty="0">
                <a:latin typeface="CMTI10"/>
              </a:rPr>
              <a:t>miembros </a:t>
            </a:r>
            <a:r>
              <a:rPr lang="es-AR" sz="3200" b="1" i="0" u="none" strike="noStrike" baseline="0" dirty="0">
                <a:latin typeface="CMR10"/>
              </a:rPr>
              <a:t>de la estructura</a:t>
            </a:r>
            <a:r>
              <a:rPr lang="es-AR" sz="1800" b="0" i="0" u="none" strike="noStrike" baseline="0" dirty="0">
                <a:latin typeface="CMR10"/>
              </a:rPr>
              <a:t>.</a:t>
            </a:r>
            <a:endParaRPr lang="es-AR" dirty="0"/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65F6D63C-E857-BD0F-3023-338EB49DD6E9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755130" y="3641837"/>
            <a:ext cx="1335934" cy="1220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853088CD-B20E-165D-1373-CCBB05B66A1D}"/>
              </a:ext>
            </a:extLst>
          </p:cNvPr>
          <p:cNvSpPr txBox="1"/>
          <p:nvPr/>
        </p:nvSpPr>
        <p:spPr>
          <a:xfrm>
            <a:off x="1089710" y="1149197"/>
            <a:ext cx="41280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2400" b="1" i="0" u="none" strike="noStrike" baseline="0" dirty="0">
                <a:latin typeface="CMR10"/>
              </a:rPr>
              <a:t>Palabra reservada </a:t>
            </a:r>
            <a:r>
              <a:rPr lang="es-MX" sz="2400" b="1" i="0" u="none" strike="noStrike" baseline="0" dirty="0" err="1">
                <a:latin typeface="CMR10"/>
              </a:rPr>
              <a:t>struct</a:t>
            </a:r>
            <a:endParaRPr lang="es-AR" sz="2400" b="1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6E51F9F7-D052-8407-6D4C-4C440352E4BF}"/>
              </a:ext>
            </a:extLst>
          </p:cNvPr>
          <p:cNvCxnSpPr>
            <a:cxnSpLocks/>
          </p:cNvCxnSpPr>
          <p:nvPr/>
        </p:nvCxnSpPr>
        <p:spPr>
          <a:xfrm>
            <a:off x="4783402" y="1237153"/>
            <a:ext cx="2417498" cy="5308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694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0" y="6185796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B03B849C-E0A9-276A-9256-83624FB9D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4836" y="2812119"/>
            <a:ext cx="8802328" cy="3134162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6321481B-3E9E-38DB-7F77-A92CEB05BA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2208" y="20241"/>
            <a:ext cx="3467584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08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0" y="6185796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BB5B97D-7DEE-352E-C37B-ACD336DB8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046" y="560011"/>
            <a:ext cx="9040487" cy="31436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7075319-A05B-0694-BEA3-BC96360D8204}"/>
              </a:ext>
            </a:extLst>
          </p:cNvPr>
          <p:cNvSpPr txBox="1"/>
          <p:nvPr/>
        </p:nvSpPr>
        <p:spPr>
          <a:xfrm>
            <a:off x="388620" y="3980317"/>
            <a:ext cx="110299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b="1" dirty="0"/>
              <a:t> </a:t>
            </a:r>
            <a:r>
              <a:rPr lang="es-MX" sz="2400" b="1" dirty="0" err="1"/>
              <a:t>struct</a:t>
            </a:r>
            <a:r>
              <a:rPr lang="es-MX" sz="2400" b="1" dirty="0"/>
              <a:t> Libro libro1 = {"El Quijote", 1605, {"Miguel de Cervantes", 1547}};</a:t>
            </a:r>
          </a:p>
          <a:p>
            <a:r>
              <a:rPr lang="es-MX" sz="2400" b="1" dirty="0"/>
              <a:t> </a:t>
            </a:r>
            <a:r>
              <a:rPr lang="es-MX" sz="2400" b="1" dirty="0" err="1"/>
              <a:t>printf</a:t>
            </a:r>
            <a:r>
              <a:rPr lang="es-MX" sz="2400" b="1" dirty="0"/>
              <a:t>("Título del libro: %s\n", libro1.titulo);</a:t>
            </a:r>
          </a:p>
          <a:p>
            <a:r>
              <a:rPr lang="es-MX" sz="2400" b="1" dirty="0"/>
              <a:t> </a:t>
            </a:r>
            <a:r>
              <a:rPr lang="es-MX" sz="2400" b="1" dirty="0" err="1"/>
              <a:t>printf</a:t>
            </a:r>
            <a:r>
              <a:rPr lang="es-MX" sz="2400" b="1" dirty="0"/>
              <a:t>("Nombre del autor: %s\n", libro1.autor.nombre);</a:t>
            </a:r>
            <a:endParaRPr lang="es-AR" sz="2400" b="1" dirty="0"/>
          </a:p>
        </p:txBody>
      </p:sp>
    </p:spTree>
    <p:extLst>
      <p:ext uri="{BB962C8B-B14F-4D97-AF65-F5344CB8AC3E}">
        <p14:creationId xmlns:p14="http://schemas.microsoft.com/office/powerpoint/2010/main" val="2415428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0" y="6185796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F33B6D8-22C0-D42C-3097-0A0ED8057308}"/>
              </a:ext>
            </a:extLst>
          </p:cNvPr>
          <p:cNvSpPr txBox="1"/>
          <p:nvPr/>
        </p:nvSpPr>
        <p:spPr>
          <a:xfrm>
            <a:off x="3358515" y="1443841"/>
            <a:ext cx="490029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#include</a:t>
            </a:r>
            <a:r>
              <a:rPr lang="es-A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&lt;</a:t>
            </a:r>
            <a:r>
              <a:rPr lang="es-AR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stdio.h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&gt;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Autor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30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anio_nacimiento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};</a:t>
            </a:r>
          </a:p>
          <a:p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char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titulo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50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anio_publicacion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Autor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autores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2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</a:t>
            </a:r>
            <a:r>
              <a:rPr lang="es-A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// Arreglo de 2 autores por libro 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}; 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50223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0" y="6185796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1429FF7-EECB-9EAC-D92B-591B06EE661D}"/>
              </a:ext>
            </a:extLst>
          </p:cNvPr>
          <p:cNvSpPr txBox="1"/>
          <p:nvPr/>
        </p:nvSpPr>
        <p:spPr>
          <a:xfrm>
            <a:off x="1251769" y="1215062"/>
            <a:ext cx="1130424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main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// Creamos un libro con dos autores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struct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libro1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{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"Don Quijote"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1605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{{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"Miguel de Cervantes"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1547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}, {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"Otro Autor"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1600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}}};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// Imprimimos los datos del libro y sus autores</a:t>
            </a:r>
            <a:endParaRPr lang="es-AR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"Título del libro: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D7BA7D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libro1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titulo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"Autores:</a:t>
            </a:r>
            <a:r>
              <a:rPr lang="es-AR" b="0" dirty="0">
                <a:solidFill>
                  <a:srgbClr val="D7BA7D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 err="1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for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(</a:t>
            </a:r>
            <a:r>
              <a:rPr lang="es-AR" b="0" dirty="0" err="1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int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;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&lt;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2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;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</a:t>
            </a:r>
            <a:r>
              <a:rPr lang="es-AR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++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{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    </a:t>
            </a:r>
            <a:r>
              <a:rPr lang="es-AR" b="0" dirty="0" err="1">
                <a:solidFill>
                  <a:srgbClr val="DCDCAA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printf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"-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%s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(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%d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  <a:r>
              <a:rPr lang="es-AR" b="0" dirty="0">
                <a:solidFill>
                  <a:srgbClr val="D7BA7D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\n</a:t>
            </a:r>
            <a:r>
              <a:rPr lang="es-AR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libro1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autores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nombre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libro1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autores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].</a:t>
            </a:r>
            <a:r>
              <a:rPr lang="es-AR" b="0" dirty="0" err="1">
                <a:solidFill>
                  <a:srgbClr val="9CDCFE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anio_nacimiento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}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    </a:t>
            </a:r>
            <a:r>
              <a:rPr lang="es-AR" b="0" dirty="0" err="1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return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B5CEA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0</a:t>
            </a:r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s-AR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778186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4043DB-C6F9-8032-D480-DB52A31AA4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7137" y="2496450"/>
            <a:ext cx="3645464" cy="2189538"/>
          </a:xfrm>
        </p:spPr>
        <p:txBody>
          <a:bodyPr>
            <a:normAutofit fontScale="92500" lnSpcReduction="20000"/>
          </a:bodyPr>
          <a:lstStyle/>
          <a:p>
            <a:r>
              <a:rPr lang="es-MX" sz="3000" b="1" dirty="0"/>
              <a:t>Declaración</a:t>
            </a:r>
          </a:p>
          <a:p>
            <a:endParaRPr lang="es-MX" sz="3000" b="1" dirty="0"/>
          </a:p>
          <a:p>
            <a:r>
              <a:rPr lang="es-MX" sz="3000" b="1" dirty="0"/>
              <a:t>Y </a:t>
            </a:r>
          </a:p>
          <a:p>
            <a:endParaRPr lang="es-MX" sz="3000" b="1" dirty="0"/>
          </a:p>
          <a:p>
            <a:r>
              <a:rPr lang="es-MX" sz="3000" b="1" dirty="0"/>
              <a:t>Definición</a:t>
            </a:r>
          </a:p>
          <a:p>
            <a:endParaRPr lang="es-AR" dirty="0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99E52B8D-B199-36D3-4B0F-9BD4205CBB14}"/>
              </a:ext>
            </a:extLst>
          </p:cNvPr>
          <p:cNvSpPr txBox="1">
            <a:spLocks/>
          </p:cNvSpPr>
          <p:nvPr/>
        </p:nvSpPr>
        <p:spPr>
          <a:xfrm>
            <a:off x="6067557" y="1700905"/>
            <a:ext cx="3645464" cy="852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/>
              <a:t>¿Es lo mismo ?</a:t>
            </a:r>
          </a:p>
          <a:p>
            <a:endParaRPr lang="es-AR" dirty="0"/>
          </a:p>
        </p:txBody>
      </p:sp>
      <p:pic>
        <p:nvPicPr>
          <p:cNvPr id="11" name="Imagen 10" descr="Empresario encogiéndose de hombros">
            <a:extLst>
              <a:ext uri="{FF2B5EF4-FFF2-40B4-BE49-F238E27FC236}">
                <a16:creationId xmlns:a16="http://schemas.microsoft.com/office/drawing/2014/main" id="{FC1F9B12-2649-A1BB-0021-7E4F8F9BA0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233" y="1306371"/>
            <a:ext cx="1971312" cy="4411535"/>
          </a:xfrm>
          <a:prstGeom prst="rect">
            <a:avLst/>
          </a:prstGeom>
        </p:spPr>
      </p:pic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C4F3AFED-1018-38B4-FD4C-9AE9FE05B10B}"/>
              </a:ext>
            </a:extLst>
          </p:cNvPr>
          <p:cNvCxnSpPr>
            <a:cxnSpLocks/>
          </p:cNvCxnSpPr>
          <p:nvPr/>
        </p:nvCxnSpPr>
        <p:spPr>
          <a:xfrm flipV="1">
            <a:off x="4629285" y="2184725"/>
            <a:ext cx="2263005" cy="1463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ítulo 1">
            <a:extLst>
              <a:ext uri="{FF2B5EF4-FFF2-40B4-BE49-F238E27FC236}">
                <a16:creationId xmlns:a16="http://schemas.microsoft.com/office/drawing/2014/main" id="{93EC480A-BA90-46BA-0C61-275145F8BA3F}"/>
              </a:ext>
            </a:extLst>
          </p:cNvPr>
          <p:cNvSpPr txBox="1">
            <a:spLocks/>
          </p:cNvSpPr>
          <p:nvPr/>
        </p:nvSpPr>
        <p:spPr>
          <a:xfrm>
            <a:off x="9867628" y="58850"/>
            <a:ext cx="2199973" cy="5992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818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70B9B1E0-73DF-E4E4-9823-EFD8616F9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-2"/>
          <a:stretch/>
        </p:blipFill>
        <p:spPr>
          <a:xfrm>
            <a:off x="221010" y="658095"/>
            <a:ext cx="1005507" cy="10055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051A82-1268-45A8-49C3-BE684B9DCA84}"/>
              </a:ext>
            </a:extLst>
          </p:cNvPr>
          <p:cNvSpPr txBox="1"/>
          <p:nvPr/>
        </p:nvSpPr>
        <p:spPr>
          <a:xfrm>
            <a:off x="9713021" y="5959430"/>
            <a:ext cx="24789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</a:t>
            </a:r>
          </a:p>
          <a:p>
            <a:r>
              <a:rPr lang="es-AR" dirty="0">
                <a:latin typeface="Arial Narrow" panose="020B0606020202030204" pitchFamily="34" charset="0"/>
              </a:rPr>
              <a:t>Ing. Israel Pavelek</a:t>
            </a:r>
          </a:p>
          <a:p>
            <a:r>
              <a:rPr lang="es-AR" dirty="0">
                <a:latin typeface="Arial Narrow" panose="020B0606020202030204" pitchFamily="34" charset="0"/>
              </a:rPr>
              <a:t>Ing. Behringer Alejandro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DBC9B52-A0DF-1EFB-6A7E-78688F3B5192}"/>
              </a:ext>
            </a:extLst>
          </p:cNvPr>
          <p:cNvSpPr txBox="1"/>
          <p:nvPr/>
        </p:nvSpPr>
        <p:spPr>
          <a:xfrm>
            <a:off x="-64995" y="5902734"/>
            <a:ext cx="25830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>
                <a:latin typeface="Arial Narrow" panose="020B0606020202030204" pitchFamily="34" charset="0"/>
              </a:rPr>
              <a:t>Profesores JTP </a:t>
            </a:r>
          </a:p>
          <a:p>
            <a:r>
              <a:rPr lang="es-AR" dirty="0">
                <a:latin typeface="Arial Narrow" panose="020B0606020202030204" pitchFamily="34" charset="0"/>
              </a:rPr>
              <a:t>Miguel Silva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99E52B8D-B199-36D3-4B0F-9BD4205CBB14}"/>
              </a:ext>
            </a:extLst>
          </p:cNvPr>
          <p:cNvSpPr txBox="1">
            <a:spLocks/>
          </p:cNvSpPr>
          <p:nvPr/>
        </p:nvSpPr>
        <p:spPr>
          <a:xfrm>
            <a:off x="1964187" y="1306371"/>
            <a:ext cx="1971312" cy="34506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2800" b="1" dirty="0"/>
              <a:t>¡¡Ejemplo !!</a:t>
            </a:r>
          </a:p>
          <a:p>
            <a:endParaRPr lang="es-AR" dirty="0"/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C4F3AFED-1018-38B4-FD4C-9AE9FE05B10B}"/>
              </a:ext>
            </a:extLst>
          </p:cNvPr>
          <p:cNvCxnSpPr>
            <a:cxnSpLocks/>
          </p:cNvCxnSpPr>
          <p:nvPr/>
        </p:nvCxnSpPr>
        <p:spPr>
          <a:xfrm flipV="1">
            <a:off x="-3154545" y="3512138"/>
            <a:ext cx="2263005" cy="1463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9AAACEB-DD22-278F-C51F-AEF6E6D793D6}"/>
              </a:ext>
            </a:extLst>
          </p:cNvPr>
          <p:cNvSpPr txBox="1"/>
          <p:nvPr/>
        </p:nvSpPr>
        <p:spPr>
          <a:xfrm>
            <a:off x="4054516" y="1775634"/>
            <a:ext cx="5169493" cy="304698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s-MX" sz="2400" b="0" i="0" dirty="0">
                <a:effectLst/>
                <a:latin typeface="Söhne Mono"/>
              </a:rPr>
              <a:t>#</a:t>
            </a:r>
            <a:r>
              <a:rPr lang="es-MX" sz="2400" b="0" i="0" dirty="0">
                <a:solidFill>
                  <a:srgbClr val="2E95D3"/>
                </a:solidFill>
                <a:effectLst/>
                <a:latin typeface="Söhne Mono"/>
              </a:rPr>
              <a:t>include</a:t>
            </a:r>
            <a:r>
              <a:rPr lang="es-MX" sz="2400" b="0" i="0" dirty="0">
                <a:effectLst/>
                <a:latin typeface="Söhne Mono"/>
              </a:rPr>
              <a:t> </a:t>
            </a:r>
            <a:r>
              <a:rPr lang="es-MX" sz="2400" b="0" i="0" dirty="0">
                <a:solidFill>
                  <a:srgbClr val="00A67D"/>
                </a:solidFill>
                <a:effectLst/>
                <a:latin typeface="Söhne Mono"/>
              </a:rPr>
              <a:t>&lt;</a:t>
            </a:r>
            <a:r>
              <a:rPr lang="es-MX" sz="2400" b="0" i="0" dirty="0" err="1">
                <a:solidFill>
                  <a:srgbClr val="00A67D"/>
                </a:solidFill>
                <a:effectLst/>
                <a:latin typeface="Söhne Mono"/>
              </a:rPr>
              <a:t>stdio.h</a:t>
            </a:r>
            <a:r>
              <a:rPr lang="es-MX" sz="2400" b="0" i="0" dirty="0">
                <a:solidFill>
                  <a:srgbClr val="00A67D"/>
                </a:solidFill>
                <a:effectLst/>
                <a:latin typeface="Söhne Mono"/>
              </a:rPr>
              <a:t>&gt;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</a:p>
          <a:p>
            <a:r>
              <a:rPr lang="es-MX" sz="2400" b="0" i="0" dirty="0">
                <a:effectLst/>
                <a:latin typeface="Söhne Mono"/>
              </a:rPr>
              <a:t>#</a:t>
            </a:r>
            <a:r>
              <a:rPr lang="es-MX" sz="2400" b="0" i="0" dirty="0">
                <a:solidFill>
                  <a:srgbClr val="2E95D3"/>
                </a:solidFill>
                <a:effectLst/>
                <a:latin typeface="Söhne Mono"/>
              </a:rPr>
              <a:t>include</a:t>
            </a:r>
            <a:r>
              <a:rPr lang="es-MX" sz="2400" b="0" i="0" dirty="0">
                <a:effectLst/>
                <a:latin typeface="Söhne Mono"/>
              </a:rPr>
              <a:t> </a:t>
            </a:r>
            <a:r>
              <a:rPr lang="es-MX" sz="2400" b="0" i="0" dirty="0">
                <a:solidFill>
                  <a:srgbClr val="00A67D"/>
                </a:solidFill>
                <a:effectLst/>
                <a:latin typeface="Söhne Mono"/>
              </a:rPr>
              <a:t>&lt;</a:t>
            </a:r>
            <a:r>
              <a:rPr lang="es-MX" sz="2400" b="0" i="0" dirty="0" err="1">
                <a:solidFill>
                  <a:srgbClr val="00A67D"/>
                </a:solidFill>
                <a:effectLst/>
                <a:latin typeface="Söhne Mono"/>
              </a:rPr>
              <a:t>string.h</a:t>
            </a:r>
            <a:r>
              <a:rPr lang="es-MX" sz="2400" b="0" i="0" dirty="0">
                <a:solidFill>
                  <a:srgbClr val="00A67D"/>
                </a:solidFill>
                <a:effectLst/>
                <a:latin typeface="Söhne Mono"/>
              </a:rPr>
              <a:t>&gt;</a:t>
            </a:r>
          </a:p>
          <a:p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s-MX" sz="2400" b="0" i="0" dirty="0">
                <a:effectLst/>
                <a:latin typeface="Söhne Mono"/>
              </a:rPr>
              <a:t>// Definición de la estructura fuera de </a:t>
            </a:r>
          </a:p>
          <a:p>
            <a:r>
              <a:rPr lang="es-MX" sz="2400" b="0" i="0" dirty="0" err="1">
                <a:solidFill>
                  <a:srgbClr val="2E95D3"/>
                </a:solidFill>
                <a:effectLst/>
                <a:latin typeface="Söhne Mono"/>
              </a:rPr>
              <a:t>struct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s-MX" sz="2400" b="0" i="0" dirty="0">
                <a:solidFill>
                  <a:srgbClr val="E9950C"/>
                </a:solidFill>
                <a:effectLst/>
                <a:latin typeface="Söhne Mono"/>
              </a:rPr>
              <a:t>Persona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</a:p>
          <a:p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{</a:t>
            </a:r>
          </a:p>
          <a:p>
            <a:pPr lvl="1"/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s-MX" sz="2400" b="0" i="0" dirty="0" err="1">
                <a:solidFill>
                  <a:srgbClr val="DF3079"/>
                </a:solidFill>
                <a:effectLst/>
                <a:latin typeface="Söhne Mono"/>
              </a:rPr>
              <a:t>char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nombre[</a:t>
            </a:r>
            <a:r>
              <a:rPr lang="es-MX" sz="2400" b="0" i="0" dirty="0">
                <a:solidFill>
                  <a:srgbClr val="DF3079"/>
                </a:solidFill>
                <a:effectLst/>
                <a:latin typeface="Söhne Mono"/>
              </a:rPr>
              <a:t>50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]; </a:t>
            </a:r>
          </a:p>
          <a:p>
            <a:pPr lvl="1"/>
            <a:r>
              <a:rPr lang="es-MX" sz="2400" b="0" i="0" dirty="0" err="1">
                <a:solidFill>
                  <a:srgbClr val="DF3079"/>
                </a:solidFill>
                <a:effectLst/>
                <a:latin typeface="Söhne Mono"/>
              </a:rPr>
              <a:t>int</a:t>
            </a:r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 edad; </a:t>
            </a:r>
          </a:p>
          <a:p>
            <a:r>
              <a:rPr lang="es-MX" sz="2400" b="0" i="0" dirty="0">
                <a:solidFill>
                  <a:srgbClr val="FFFFFF"/>
                </a:solidFill>
                <a:effectLst/>
                <a:latin typeface="Söhne Mono"/>
              </a:rPr>
              <a:t>};</a:t>
            </a:r>
            <a:endParaRPr lang="es-AR" sz="2400" dirty="0"/>
          </a:p>
        </p:txBody>
      </p:sp>
      <p:sp>
        <p:nvSpPr>
          <p:cNvPr id="19" name="Subtítulo 2">
            <a:extLst>
              <a:ext uri="{FF2B5EF4-FFF2-40B4-BE49-F238E27FC236}">
                <a16:creationId xmlns:a16="http://schemas.microsoft.com/office/drawing/2014/main" id="{6CC2DA6B-1A0F-4E0A-8131-B11AD1D6039D}"/>
              </a:ext>
            </a:extLst>
          </p:cNvPr>
          <p:cNvSpPr txBox="1">
            <a:spLocks/>
          </p:cNvSpPr>
          <p:nvPr/>
        </p:nvSpPr>
        <p:spPr>
          <a:xfrm>
            <a:off x="1226517" y="3024504"/>
            <a:ext cx="2137168" cy="690682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500" b="1" dirty="0"/>
              <a:t>Definición de la estructura fuera de </a:t>
            </a:r>
            <a:r>
              <a:rPr lang="es-MX" sz="4500" b="1" dirty="0" err="1"/>
              <a:t>main</a:t>
            </a:r>
            <a:endParaRPr lang="es-MX" sz="4500" b="1" dirty="0"/>
          </a:p>
          <a:p>
            <a:endParaRPr lang="es-AR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94523F8-79E2-7549-421F-80121963C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7628" y="58850"/>
            <a:ext cx="2199973" cy="599245"/>
          </a:xfrm>
        </p:spPr>
        <p:txBody>
          <a:bodyPr>
            <a:noAutofit/>
          </a:bodyPr>
          <a:lstStyle/>
          <a:p>
            <a:r>
              <a:rPr lang="es-MX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Estructuras</a:t>
            </a:r>
            <a:endParaRPr lang="es-AR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984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ams_Channel_Section_Location xmlns="dcd687b3-ff2a-4cef-8a8e-ae79212dfc5f" xsi:nil="true"/>
    <Templates xmlns="dcd687b3-ff2a-4cef-8a8e-ae79212dfc5f" xsi:nil="true"/>
    <NotebookType xmlns="dcd687b3-ff2a-4cef-8a8e-ae79212dfc5f" xsi:nil="true"/>
    <CultureName xmlns="dcd687b3-ff2a-4cef-8a8e-ae79212dfc5f" xsi:nil="true"/>
    <TeamsChannelId xmlns="dcd687b3-ff2a-4cef-8a8e-ae79212dfc5f" xsi:nil="true"/>
    <_activity xmlns="dcd687b3-ff2a-4cef-8a8e-ae79212dfc5f" xsi:nil="true"/>
    <Owner xmlns="dcd687b3-ff2a-4cef-8a8e-ae79212dfc5f">
      <UserInfo>
        <DisplayName/>
        <AccountId xsi:nil="true"/>
        <AccountType/>
      </UserInfo>
    </Owner>
    <Students xmlns="dcd687b3-ff2a-4cef-8a8e-ae79212dfc5f">
      <UserInfo>
        <DisplayName/>
        <AccountId xsi:nil="true"/>
        <AccountType/>
      </UserInfo>
    </Students>
    <Student_Groups xmlns="dcd687b3-ff2a-4cef-8a8e-ae79212dfc5f">
      <UserInfo>
        <DisplayName/>
        <AccountId xsi:nil="true"/>
        <AccountType/>
      </UserInfo>
    </Student_Groups>
    <Distribution_Groups xmlns="dcd687b3-ff2a-4cef-8a8e-ae79212dfc5f" xsi:nil="true"/>
    <AppVersion xmlns="dcd687b3-ff2a-4cef-8a8e-ae79212dfc5f" xsi:nil="true"/>
    <Invited_Teachers xmlns="dcd687b3-ff2a-4cef-8a8e-ae79212dfc5f" xsi:nil="true"/>
    <LMS_Mappings xmlns="dcd687b3-ff2a-4cef-8a8e-ae79212dfc5f" xsi:nil="true"/>
    <IsNotebookLocked xmlns="dcd687b3-ff2a-4cef-8a8e-ae79212dfc5f" xsi:nil="true"/>
    <DefaultSectionNames xmlns="dcd687b3-ff2a-4cef-8a8e-ae79212dfc5f" xsi:nil="true"/>
    <Math_Settings xmlns="dcd687b3-ff2a-4cef-8a8e-ae79212dfc5f" xsi:nil="true"/>
    <Invited_Students xmlns="dcd687b3-ff2a-4cef-8a8e-ae79212dfc5f" xsi:nil="true"/>
    <Self_Registration_Enabled xmlns="dcd687b3-ff2a-4cef-8a8e-ae79212dfc5f" xsi:nil="true"/>
    <Has_Teacher_Only_SectionGroup xmlns="dcd687b3-ff2a-4cef-8a8e-ae79212dfc5f" xsi:nil="true"/>
    <FolderType xmlns="dcd687b3-ff2a-4cef-8a8e-ae79212dfc5f" xsi:nil="true"/>
    <Is_Collaboration_Space_Locked xmlns="dcd687b3-ff2a-4cef-8a8e-ae79212dfc5f" xsi:nil="true"/>
    <Teachers xmlns="dcd687b3-ff2a-4cef-8a8e-ae79212dfc5f">
      <UserInfo>
        <DisplayName/>
        <AccountId xsi:nil="true"/>
        <AccountType/>
      </UserInfo>
    </Teach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74FD52A83EA6F42B24A8CC4AC0D895F" ma:contentTypeVersion="37" ma:contentTypeDescription="Crear nuevo documento." ma:contentTypeScope="" ma:versionID="80d96f7e16b2cd3aacbe43acec1200a0">
  <xsd:schema xmlns:xsd="http://www.w3.org/2001/XMLSchema" xmlns:xs="http://www.w3.org/2001/XMLSchema" xmlns:p="http://schemas.microsoft.com/office/2006/metadata/properties" xmlns:ns3="fa31e3e4-dd04-430e-ab11-9f2e36e54c96" xmlns:ns4="dcd687b3-ff2a-4cef-8a8e-ae79212dfc5f" targetNamespace="http://schemas.microsoft.com/office/2006/metadata/properties" ma:root="true" ma:fieldsID="0844cc8756b48a3e4f40482495e0cf9b" ns3:_="" ns4:_="">
    <xsd:import namespace="fa31e3e4-dd04-430e-ab11-9f2e36e54c96"/>
    <xsd:import namespace="dcd687b3-ff2a-4cef-8a8e-ae79212dfc5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NotebookType" minOccurs="0"/>
                <xsd:element ref="ns4:FolderType" minOccurs="0"/>
                <xsd:element ref="ns4:Owner" minOccurs="0"/>
                <xsd:element ref="ns4:DefaultSectionNames" minOccurs="0"/>
                <xsd:element ref="ns4:Templates" minOccurs="0"/>
                <xsd:element ref="ns4:CultureName" minOccurs="0"/>
                <xsd:element ref="ns4:AppVersion" minOccurs="0"/>
                <xsd:element ref="ns4:Teachers" minOccurs="0"/>
                <xsd:element ref="ns4:Students" minOccurs="0"/>
                <xsd:element ref="ns4:Student_Groups" minOccurs="0"/>
                <xsd:element ref="ns4:Invited_Teachers" minOccurs="0"/>
                <xsd:element ref="ns4:Invited_Students" minOccurs="0"/>
                <xsd:element ref="ns4:Self_Registration_Enabled" minOccurs="0"/>
                <xsd:element ref="ns4:Has_Teacher_Only_SectionGroup" minOccurs="0"/>
                <xsd:element ref="ns4:Is_Collaboration_Space_Locked" minOccurs="0"/>
                <xsd:element ref="ns4:TeamsChannelId" minOccurs="0"/>
                <xsd:element ref="ns4:Math_Settings" minOccurs="0"/>
                <xsd:element ref="ns4:Distribution_Groups" minOccurs="0"/>
                <xsd:element ref="ns4:LMS_Mappings" minOccurs="0"/>
                <xsd:element ref="ns4:IsNotebookLocked" minOccurs="0"/>
                <xsd:element ref="ns4:MediaServiceAutoTags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GenerationTime" minOccurs="0"/>
                <xsd:element ref="ns4:MediaServiceEventHashCode" minOccurs="0"/>
                <xsd:element ref="ns4:MediaServiceLocation" minOccurs="0"/>
                <xsd:element ref="ns4:Teams_Channel_Section_Location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31e3e4-dd04-430e-ab11-9f2e36e54c9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la sugerencia para comparti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d687b3-ff2a-4cef-8a8e-ae79212dfc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NotebookType" ma:index="13" nillable="true" ma:displayName="Notebook Type" ma:internalName="NotebookType">
      <xsd:simpleType>
        <xsd:restriction base="dms:Text"/>
      </xsd:simpleType>
    </xsd:element>
    <xsd:element name="FolderType" ma:index="14" nillable="true" ma:displayName="Folder Type" ma:internalName="FolderType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efaultSectionNames" ma:index="16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7" nillable="true" ma:displayName="Templates" ma:internalName="Templates">
      <xsd:simpleType>
        <xsd:restriction base="dms:Note">
          <xsd:maxLength value="255"/>
        </xsd:restriction>
      </xsd:simpleType>
    </xsd:element>
    <xsd:element name="CultureName" ma:index="18" nillable="true" ma:displayName="Culture Name" ma:internalName="CultureName">
      <xsd:simpleType>
        <xsd:restriction base="dms:Text"/>
      </xsd:simpleType>
    </xsd:element>
    <xsd:element name="AppVersion" ma:index="19" nillable="true" ma:displayName="App Version" ma:internalName="AppVersion">
      <xsd:simpleType>
        <xsd:restriction base="dms:Text"/>
      </xsd:simpleType>
    </xsd:element>
    <xsd:element name="Teachers" ma:index="20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1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2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Teachers" ma:index="23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4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5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6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7" nillable="true" ma:displayName="Is Collaboration Space Locked" ma:internalName="Is_Collaboration_Space_Locked">
      <xsd:simpleType>
        <xsd:restriction base="dms:Boolean"/>
      </xsd:simpleType>
    </xsd:element>
    <xsd:element name="TeamsChannelId" ma:index="28" nillable="true" ma:displayName="Teams Channel Id" ma:internalName="TeamsChannelId">
      <xsd:simpleType>
        <xsd:restriction base="dms:Text"/>
      </xsd:simpleType>
    </xsd:element>
    <xsd:element name="Math_Settings" ma:index="29" nillable="true" ma:displayName="Math Settings" ma:internalName="Math_Settings">
      <xsd:simpleType>
        <xsd:restriction base="dms:Text"/>
      </xsd:simpleType>
    </xsd:element>
    <xsd:element name="Distribution_Groups" ma:index="3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31" nillable="true" ma:displayName="LMS Mappings" ma:internalName="LMS_Mappings">
      <xsd:simpleType>
        <xsd:restriction base="dms:Note">
          <xsd:maxLength value="255"/>
        </xsd:restriction>
      </xsd:simpleType>
    </xsd:element>
    <xsd:element name="IsNotebookLocked" ma:index="32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3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3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40" nillable="true" ma:displayName="Location" ma:internalName="MediaServiceLocation" ma:readOnly="true">
      <xsd:simpleType>
        <xsd:restriction base="dms:Text"/>
      </xsd:simpleType>
    </xsd:element>
    <xsd:element name="Teams_Channel_Section_Location" ma:index="41" nillable="true" ma:displayName="Teams Channel Section Location" ma:internalName="Teams_Channel_Section_Location">
      <xsd:simpleType>
        <xsd:restriction base="dms:Text"/>
      </xsd:simpleType>
    </xsd:element>
    <xsd:element name="MediaLengthInSeconds" ma:index="42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43" nillable="true" ma:displayName="_activity" ma:hidden="true" ma:internalName="_activity">
      <xsd:simpleType>
        <xsd:restriction base="dms:Note"/>
      </xsd:simpleType>
    </xsd:element>
    <xsd:element name="MediaServiceObjectDetectorVersions" ma:index="4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93D75D-1706-4D7B-86BE-0854100AAD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311A650-0813-4591-BC93-2DE279965B90}">
  <ds:schemaRefs>
    <ds:schemaRef ds:uri="http://schemas.microsoft.com/office/2006/metadata/properties"/>
    <ds:schemaRef ds:uri="http://purl.org/dc/terms/"/>
    <ds:schemaRef ds:uri="http://purl.org/dc/dcmitype/"/>
    <ds:schemaRef ds:uri="fa31e3e4-dd04-430e-ab11-9f2e36e54c96"/>
    <ds:schemaRef ds:uri="http://schemas.openxmlformats.org/package/2006/metadata/core-properties"/>
    <ds:schemaRef ds:uri="dcd687b3-ff2a-4cef-8a8e-ae79212dfc5f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A268249-6D0A-47CA-81C1-2BAA3E52F7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a31e3e4-dd04-430e-ab11-9f2e36e54c96"/>
    <ds:schemaRef ds:uri="dcd687b3-ff2a-4cef-8a8e-ae79212dfc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1507</Words>
  <Application>Microsoft Office PowerPoint</Application>
  <PresentationFormat>Panorámica</PresentationFormat>
  <Paragraphs>315</Paragraphs>
  <Slides>18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Arial</vt:lpstr>
      <vt:lpstr>Arial Narrow</vt:lpstr>
      <vt:lpstr>Calibri</vt:lpstr>
      <vt:lpstr>Calibri Light</vt:lpstr>
      <vt:lpstr>CMR10</vt:lpstr>
      <vt:lpstr>CMTI10</vt:lpstr>
      <vt:lpstr>Consolas</vt:lpstr>
      <vt:lpstr>Söhne</vt:lpstr>
      <vt:lpstr>Söhne Mono</vt:lpstr>
      <vt:lpstr>Tema de Office</vt:lpstr>
      <vt:lpstr>Estructuras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Estructuras</vt:lpstr>
      <vt:lpstr>Estructuras</vt:lpstr>
      <vt:lpstr>Estructuras</vt:lpstr>
      <vt:lpstr>Estructuras</vt:lpstr>
      <vt:lpstr>Estructuras</vt:lpstr>
      <vt:lpstr>Estructuras</vt:lpstr>
      <vt:lpstr>Estructuras</vt:lpstr>
      <vt:lpstr>Estructuras</vt:lpstr>
      <vt:lpstr>Estructuras</vt:lpstr>
      <vt:lpstr>Estructuras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Punteros</dc:title>
  <dc:creator>Alejandro Behringer</dc:creator>
  <cp:lastModifiedBy>Rafael Daniel Martinez</cp:lastModifiedBy>
  <cp:revision>5</cp:revision>
  <dcterms:created xsi:type="dcterms:W3CDTF">2023-05-23T23:16:29Z</dcterms:created>
  <dcterms:modified xsi:type="dcterms:W3CDTF">2024-09-06T02:09:40Z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0x010100674FD52A83EA6F42B24A8CC4AC0D895F</vt:lpwstr>
  </property>
</Properties>
</file>

<file path=docProps/thumbnail.jpeg>
</file>